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94" r:id="rId1"/>
  </p:sldMasterIdLst>
  <p:sldIdLst>
    <p:sldId id="256" r:id="rId2"/>
    <p:sldId id="265" r:id="rId3"/>
    <p:sldId id="260" r:id="rId4"/>
    <p:sldId id="269" r:id="rId5"/>
    <p:sldId id="259" r:id="rId6"/>
    <p:sldId id="258" r:id="rId7"/>
    <p:sldId id="261" r:id="rId8"/>
    <p:sldId id="271" r:id="rId9"/>
    <p:sldId id="270" r:id="rId10"/>
    <p:sldId id="264" r:id="rId11"/>
    <p:sldId id="272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383"/>
    <p:restoredTop sz="96327"/>
  </p:normalViewPr>
  <p:slideViewPr>
    <p:cSldViewPr snapToGrid="0">
      <p:cViewPr varScale="1">
        <p:scale>
          <a:sx n="155" d="100"/>
          <a:sy n="155" d="100"/>
        </p:scale>
        <p:origin x="1269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930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064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364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6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8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865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11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06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50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719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3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1E45834-53BD-4C8F-B791-CD5378F4150E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08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nces.ed.gov/programs/coe" TargetMode="External"/><Relationship Id="rId7" Type="http://schemas.openxmlformats.org/officeDocument/2006/relationships/hyperlink" Target="https://www.laxnumbers.com/ratings.php?y=2022&amp;v=3000" TargetMode="External"/><Relationship Id="rId2" Type="http://schemas.openxmlformats.org/officeDocument/2006/relationships/hyperlink" Target="https://www.niche.com/k12/search/best-all-boys-high-school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snews.com/education/best-high-schools/articles/how-states-compare" TargetMode="External"/><Relationship Id="rId5" Type="http://schemas.openxmlformats.org/officeDocument/2006/relationships/hyperlink" Target="https://wallethub.com/edu/e/states-with-the-best-schools/5335" TargetMode="External"/><Relationship Id="rId4" Type="http://schemas.openxmlformats.org/officeDocument/2006/relationships/hyperlink" Target="https://en.wikipedia.org/wiki/Lacrosse#Lacrosse_in_the_United_States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CD34C-D4D1-CD58-9A00-326B167EA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184" y="1082314"/>
            <a:ext cx="3930256" cy="3495365"/>
          </a:xfrm>
        </p:spPr>
        <p:txBody>
          <a:bodyPr anchor="t"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Does high School education quality correlate to better high school lacrosse teams in 2022?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2043A8-3AA6-8574-6400-3F0A151142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4516" y="4329239"/>
            <a:ext cx="3638358" cy="913522"/>
          </a:xfrm>
        </p:spPr>
        <p:txBody>
          <a:bodyPr anchor="b">
            <a:normAutofit/>
          </a:bodyPr>
          <a:lstStyle/>
          <a:p>
            <a:r>
              <a:rPr lang="en-US" sz="1600" dirty="0"/>
              <a:t>An exploration into the correlations between education and lacrosse at the high school level</a:t>
            </a:r>
          </a:p>
        </p:txBody>
      </p:sp>
      <p:pic>
        <p:nvPicPr>
          <p:cNvPr id="4" name="Picture 3" descr="Colored pencils inside a pencil holder which is on top of a wood table">
            <a:extLst>
              <a:ext uri="{FF2B5EF4-FFF2-40B4-BE49-F238E27FC236}">
                <a16:creationId xmlns:a16="http://schemas.microsoft.com/office/drawing/2014/main" id="{268832F7-13A5-D0E2-8091-DDA6481E58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05" r="-2" b="-2"/>
          <a:stretch/>
        </p:blipFill>
        <p:spPr>
          <a:xfrm>
            <a:off x="5524499" y="0"/>
            <a:ext cx="6667501" cy="6857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54FEAC-EBEA-73A9-B4FB-C768A827256A}"/>
              </a:ext>
            </a:extLst>
          </p:cNvPr>
          <p:cNvSpPr txBox="1"/>
          <p:nvPr/>
        </p:nvSpPr>
        <p:spPr>
          <a:xfrm>
            <a:off x="775950" y="6119336"/>
            <a:ext cx="4175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Timothy Yost</a:t>
            </a:r>
          </a:p>
          <a:p>
            <a:r>
              <a:rPr lang="en-US" sz="1400" i="1" dirty="0"/>
              <a:t>Data Analytics 7: Nashville Software School</a:t>
            </a:r>
          </a:p>
          <a:p>
            <a:endParaRPr lang="en-US" sz="1400" i="1" dirty="0"/>
          </a:p>
        </p:txBody>
      </p:sp>
      <p:pic>
        <p:nvPicPr>
          <p:cNvPr id="13" name="Picture 12" descr="A group of football players posing for a photo&#10;&#10;Description automatically generated">
            <a:extLst>
              <a:ext uri="{FF2B5EF4-FFF2-40B4-BE49-F238E27FC236}">
                <a16:creationId xmlns:a16="http://schemas.microsoft.com/office/drawing/2014/main" id="{FC436DAF-155D-B150-41CC-17D0FF4D9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144" y="0"/>
            <a:ext cx="4833285" cy="303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77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BD263D67-F134-4652-2466-ED98D8A51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260" y="656182"/>
            <a:ext cx="8962740" cy="55592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EDDD39-06C6-DD03-B28E-D93033AA2096}"/>
              </a:ext>
            </a:extLst>
          </p:cNvPr>
          <p:cNvSpPr txBox="1"/>
          <p:nvPr/>
        </p:nvSpPr>
        <p:spPr>
          <a:xfrm>
            <a:off x="167082" y="1591845"/>
            <a:ext cx="261257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 is the state representation of states in the top 100 nationally ranked teams in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states in the northeast continue to dominate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States in the Midwest make up a small amount of those teams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543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ap&#10;&#10;Description automatically generated">
            <a:extLst>
              <a:ext uri="{FF2B5EF4-FFF2-40B4-BE49-F238E27FC236}">
                <a16:creationId xmlns:a16="http://schemas.microsoft.com/office/drawing/2014/main" id="{4B6EE91C-C654-0F18-49D9-A399D0F4A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6284" y="136574"/>
            <a:ext cx="5814998" cy="32924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F0A4CB-96C5-92F5-D6D9-E59C7E58B5D6}"/>
              </a:ext>
            </a:extLst>
          </p:cNvPr>
          <p:cNvSpPr txBox="1"/>
          <p:nvPr/>
        </p:nvSpPr>
        <p:spPr>
          <a:xfrm>
            <a:off x="5525587" y="0"/>
            <a:ext cx="351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Overall State Education Ranking</a:t>
            </a: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600A7E3F-E30A-E42D-A88B-7F264DC23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789" y="3867706"/>
            <a:ext cx="4919133" cy="27821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FE3C42-3CDA-474F-62AC-6C2BF134B4C7}"/>
              </a:ext>
            </a:extLst>
          </p:cNvPr>
          <p:cNvSpPr txBox="1"/>
          <p:nvPr/>
        </p:nvSpPr>
        <p:spPr>
          <a:xfrm>
            <a:off x="172413" y="788314"/>
            <a:ext cx="29002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the top we have overall state education ranking and on the bottom we have the states with the most team in the top 100.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we can see the upper northeast dominates in the lacrosse ranks and also seems to be the case when it comes to overall Education ranks as well.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a conclusion I would say that overall education quality does impact a lacrosse team’s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799BB4-7DDF-74F8-9975-F3B88ED30DA5}"/>
              </a:ext>
            </a:extLst>
          </p:cNvPr>
          <p:cNvSpPr txBox="1"/>
          <p:nvPr/>
        </p:nvSpPr>
        <p:spPr>
          <a:xfrm>
            <a:off x="5022221" y="3463687"/>
            <a:ext cx="5096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States with the most 100 ranked lacrosse teams</a:t>
            </a:r>
          </a:p>
        </p:txBody>
      </p:sp>
    </p:spTree>
    <p:extLst>
      <p:ext uri="{BB962C8B-B14F-4D97-AF65-F5344CB8AC3E}">
        <p14:creationId xmlns:p14="http://schemas.microsoft.com/office/powerpoint/2010/main" val="1385469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DF440-63D8-6AFD-3D8C-BE3574EDD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660" y="1585770"/>
            <a:ext cx="2970265" cy="2721935"/>
          </a:xfrm>
        </p:spPr>
        <p:txBody>
          <a:bodyPr>
            <a:normAutofit/>
          </a:bodyPr>
          <a:lstStyle/>
          <a:p>
            <a:r>
              <a:rPr lang="en-US" sz="6000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E5A8C-B862-7012-B08C-8E6611E54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https://www.niche.com/k12/search/best-all-boys-high-schools/</a:t>
            </a:r>
            <a:endParaRPr lang="en-US" dirty="0"/>
          </a:p>
          <a:p>
            <a:r>
              <a:rPr lang="en-US" dirty="0">
                <a:hlinkClick r:id="rId3"/>
              </a:rPr>
              <a:t>https://nces.ed.gov/programs/coe</a:t>
            </a:r>
            <a:endParaRPr lang="en-US" dirty="0"/>
          </a:p>
          <a:p>
            <a:r>
              <a:rPr lang="en-US" dirty="0">
                <a:hlinkClick r:id="rId4"/>
              </a:rPr>
              <a:t>https://en.wikipedia.org/wiki/Lacrosse#Lacrosse_in_the_United_States</a:t>
            </a:r>
            <a:endParaRPr lang="en-US" dirty="0"/>
          </a:p>
          <a:p>
            <a:r>
              <a:rPr lang="en-US" dirty="0">
                <a:hlinkClick r:id="rId5"/>
              </a:rPr>
              <a:t>https://wallethub.com/edu/e/states-with-the-best-schools/5335</a:t>
            </a:r>
            <a:endParaRPr lang="en-US" dirty="0"/>
          </a:p>
          <a:p>
            <a:r>
              <a:rPr lang="en-US" dirty="0">
                <a:hlinkClick r:id="rId6"/>
              </a:rPr>
              <a:t>https://www.usnews.com/education/best-high-schools/articles/how-states-compare</a:t>
            </a:r>
            <a:endParaRPr lang="en-US" dirty="0"/>
          </a:p>
          <a:p>
            <a:r>
              <a:rPr lang="en-US" dirty="0">
                <a:hlinkClick r:id="rId7"/>
              </a:rPr>
              <a:t>https://www.laxnumbers.com/ratings.php?y=2022&amp;v=3000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298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ED60A6-9EAF-83B3-8EDE-1B6589180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6866" y="1348815"/>
            <a:ext cx="4568943" cy="22084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7200" spc="-100" dirty="0">
                <a:solidFill>
                  <a:schemeClr val="accent1"/>
                </a:solidFill>
              </a:rPr>
              <a:t>Questions</a:t>
            </a:r>
            <a:r>
              <a:rPr lang="en-US" sz="5900" spc="-100" dirty="0">
                <a:solidFill>
                  <a:schemeClr val="accent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63830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5B347-A750-EFF9-6C67-37769B8BC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933" y="2041276"/>
            <a:ext cx="2947482" cy="2120612"/>
          </a:xfrm>
        </p:spPr>
        <p:txBody>
          <a:bodyPr/>
          <a:lstStyle/>
          <a:p>
            <a:r>
              <a:rPr lang="en-US" dirty="0"/>
              <a:t>Data Tools Used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B765003B-FC3A-9133-6047-D3C1F1468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061" y="873147"/>
            <a:ext cx="2019942" cy="875308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0BD46076-7E82-83F5-1367-7DC59110D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061" y="2237553"/>
            <a:ext cx="1149696" cy="1149696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6D9997D-72DB-E249-B69B-9C8D133A8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9498" y="4881974"/>
            <a:ext cx="1532269" cy="858071"/>
          </a:xfrm>
          <a:prstGeom prst="rect">
            <a:avLst/>
          </a:prstGeom>
        </p:spPr>
      </p:pic>
      <p:pic>
        <p:nvPicPr>
          <p:cNvPr id="13" name="Picture 12" descr="Chart, logo, scatter chart&#10;&#10;Description automatically generated">
            <a:extLst>
              <a:ext uri="{FF2B5EF4-FFF2-40B4-BE49-F238E27FC236}">
                <a16:creationId xmlns:a16="http://schemas.microsoft.com/office/drawing/2014/main" id="{D2FBE7DF-309E-1DAB-EC3A-C0B6ACD83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9498" y="3562313"/>
            <a:ext cx="1139364" cy="10520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7F0168B-EDBA-E7D8-CCF1-46796BD1BE25}"/>
              </a:ext>
            </a:extLst>
          </p:cNvPr>
          <p:cNvSpPr txBox="1"/>
          <p:nvPr/>
        </p:nvSpPr>
        <p:spPr>
          <a:xfrm>
            <a:off x="5975294" y="1078272"/>
            <a:ext cx="37305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Pulled in data with multiple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webscapes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Manipulated data frames to drill down metrics</a:t>
            </a:r>
            <a:r>
              <a:rPr lang="en-US" sz="14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C87E1C-1529-890A-A186-67CCC83B26E3}"/>
              </a:ext>
            </a:extLst>
          </p:cNvPr>
          <p:cNvSpPr txBox="1"/>
          <p:nvPr/>
        </p:nvSpPr>
        <p:spPr>
          <a:xfrm>
            <a:off x="5975294" y="2335348"/>
            <a:ext cx="45073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Further manipulated the data for specific metrics to further answer my questions.</a:t>
            </a:r>
          </a:p>
          <a:p>
            <a:endParaRPr lang="en-US" sz="1400" dirty="0"/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Created new columns using formulas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0BF98D-B50F-0AE0-DA12-F6E5D80FFF09}"/>
              </a:ext>
            </a:extLst>
          </p:cNvPr>
          <p:cNvSpPr txBox="1"/>
          <p:nvPr/>
        </p:nvSpPr>
        <p:spPr>
          <a:xfrm>
            <a:off x="5975294" y="3826743"/>
            <a:ext cx="3475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Used for making charts and maps for storytelling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A38F19-C439-2B48-BD19-E72D7E480F76}"/>
              </a:ext>
            </a:extLst>
          </p:cNvPr>
          <p:cNvSpPr txBox="1"/>
          <p:nvPr/>
        </p:nvSpPr>
        <p:spPr>
          <a:xfrm>
            <a:off x="5975294" y="5041065"/>
            <a:ext cx="3677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Used for interactive charts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7AE872-275B-C60D-ED5D-5438FB9CEC1B}"/>
              </a:ext>
            </a:extLst>
          </p:cNvPr>
          <p:cNvSpPr txBox="1"/>
          <p:nvPr/>
        </p:nvSpPr>
        <p:spPr>
          <a:xfrm>
            <a:off x="5643418" y="297256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C09F61-4A18-9103-DCDE-A660BF9379CF}"/>
              </a:ext>
            </a:extLst>
          </p:cNvPr>
          <p:cNvSpPr txBox="1"/>
          <p:nvPr/>
        </p:nvSpPr>
        <p:spPr>
          <a:xfrm>
            <a:off x="6065212" y="10782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C2248A-EF54-75C9-182F-17ABA3F9DCD1}"/>
              </a:ext>
            </a:extLst>
          </p:cNvPr>
          <p:cNvSpPr txBox="1"/>
          <p:nvPr/>
        </p:nvSpPr>
        <p:spPr>
          <a:xfrm>
            <a:off x="3839498" y="939030"/>
            <a:ext cx="6252769" cy="1102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54145E2-1065-17C0-E29E-644E83F5A98A}"/>
              </a:ext>
            </a:extLst>
          </p:cNvPr>
          <p:cNvCxnSpPr>
            <a:cxnSpLocks/>
          </p:cNvCxnSpPr>
          <p:nvPr/>
        </p:nvCxnSpPr>
        <p:spPr>
          <a:xfrm>
            <a:off x="3442085" y="2263828"/>
            <a:ext cx="83558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8283006-55E5-7BD0-25F3-A22CE77C32F7}"/>
              </a:ext>
            </a:extLst>
          </p:cNvPr>
          <p:cNvCxnSpPr>
            <a:cxnSpLocks/>
          </p:cNvCxnSpPr>
          <p:nvPr/>
        </p:nvCxnSpPr>
        <p:spPr>
          <a:xfrm>
            <a:off x="3442085" y="3562313"/>
            <a:ext cx="83558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7A3E7D4-F95E-C4A6-F6DC-47E6455CCBBB}"/>
              </a:ext>
            </a:extLst>
          </p:cNvPr>
          <p:cNvCxnSpPr>
            <a:cxnSpLocks/>
          </p:cNvCxnSpPr>
          <p:nvPr/>
        </p:nvCxnSpPr>
        <p:spPr>
          <a:xfrm flipV="1">
            <a:off x="3442085" y="4789458"/>
            <a:ext cx="8355830" cy="20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89EE93C-898A-7BC4-EBCF-D95BFDF9E266}"/>
              </a:ext>
            </a:extLst>
          </p:cNvPr>
          <p:cNvCxnSpPr>
            <a:cxnSpLocks/>
          </p:cNvCxnSpPr>
          <p:nvPr/>
        </p:nvCxnSpPr>
        <p:spPr>
          <a:xfrm>
            <a:off x="3442085" y="766618"/>
            <a:ext cx="8355830" cy="107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F61AD26-DEC8-44F7-48E2-E9E093BA3E05}"/>
              </a:ext>
            </a:extLst>
          </p:cNvPr>
          <p:cNvCxnSpPr>
            <a:cxnSpLocks/>
          </p:cNvCxnSpPr>
          <p:nvPr/>
        </p:nvCxnSpPr>
        <p:spPr>
          <a:xfrm>
            <a:off x="3442085" y="6080620"/>
            <a:ext cx="83558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847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720E-0718-C9F1-5FAD-09C9C033E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67" y="148559"/>
            <a:ext cx="2849309" cy="269011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What is Lacrosse?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73E4C-6925-C235-95CE-78461F244212}"/>
              </a:ext>
            </a:extLst>
          </p:cNvPr>
          <p:cNvSpPr txBox="1"/>
          <p:nvPr/>
        </p:nvSpPr>
        <p:spPr>
          <a:xfrm>
            <a:off x="3583554" y="1281909"/>
            <a:ext cx="663641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Lacrosse is the oldest organized sport in North America, with its invention in the 12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century by the Indigenous people of North America.</a:t>
            </a:r>
          </a:p>
          <a:p>
            <a:pPr marL="342900" indent="-342900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Field Lacrosse is played on a large field in a 10v10 format with the object being to put the ball in the opposing net. With 4 12-minute quarters. Men’s lacrosse is a contact sport with similar rules to ice hockey.</a:t>
            </a:r>
          </a:p>
          <a:p>
            <a:pPr marL="342900" indent="-342900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we will be focusing on boy’s High school field lacrosse as it correlates High School education ranking in 2022.</a:t>
            </a:r>
          </a:p>
          <a:p>
            <a:pPr marL="342900" indent="-342900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 descr="A group of people playing lacrosse&#10;&#10;Description automatically generated with medium confidence">
            <a:extLst>
              <a:ext uri="{FF2B5EF4-FFF2-40B4-BE49-F238E27FC236}">
                <a16:creationId xmlns:a16="http://schemas.microsoft.com/office/drawing/2014/main" id="{4AC40CC2-46E6-452A-A60F-2DEBFCAD2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5888"/>
            <a:ext cx="3447988" cy="2276597"/>
          </a:xfrm>
          <a:prstGeom prst="rect">
            <a:avLst/>
          </a:prstGeom>
        </p:spPr>
      </p:pic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67EF57A8-438B-EC71-3F4F-7BBD35731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62485"/>
            <a:ext cx="3447987" cy="199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812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ECF26-EE84-01DB-D16B-B370B4BD5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</a:t>
            </a:r>
            <a:r>
              <a:rPr lang="en-US" dirty="0" err="1"/>
              <a:t>a</a:t>
            </a:r>
            <a:r>
              <a:rPr lang="en-US" dirty="0"/>
              <a:t> school better? Safety and Quality!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21D85-FB6D-4A60-5FA8-CBD356775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4594" y="538788"/>
            <a:ext cx="3066472" cy="5277042"/>
          </a:xfrm>
        </p:spPr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Safety is calculated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Existence of Digital Learning Plan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State Statute on Out of School access to instructional materials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State Guidance on Accessible Technologies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Share of Threatened/Injured High school Students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Share of High School Students not attending School due to Safety concerns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Share of Children whose parents agree their children go to safe schools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Share of High School Students Participating in Violence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Share of Armed High School Students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Number of School Shootings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School Safety Plan Requirements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Presence of Adopted and Enacted Laws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Youth Incarceration Rate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School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Safet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Aduit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Requirment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B2069B-EAFB-6837-A836-4C34A0EC1619}"/>
              </a:ext>
            </a:extLst>
          </p:cNvPr>
          <p:cNvSpPr txBox="1"/>
          <p:nvPr/>
        </p:nvSpPr>
        <p:spPr>
          <a:xfrm>
            <a:off x="7309042" y="1068339"/>
            <a:ext cx="387927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Quality is calculated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Presense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of Public Schools in the “Top 700 Best U.S. School”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Blue Ribbon Schools Per Capita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High School Graduation Rate Among Low-Income Students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Projected High School Graduation Rate Increase between 2021-2022 and 2022-2033 School Year.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Dropout Rate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Math Test Scores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Reading Test Scores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Median SAT and ACT scores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Pupil-Teacher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Rario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Shared Licensed/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Cerified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Public K-12 Teachers</a:t>
            </a:r>
          </a:p>
        </p:txBody>
      </p:sp>
    </p:spTree>
    <p:extLst>
      <p:ext uri="{BB962C8B-B14F-4D97-AF65-F5344CB8AC3E}">
        <p14:creationId xmlns:p14="http://schemas.microsoft.com/office/powerpoint/2010/main" val="2660802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22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9124EA-AD58-3278-70E3-D3866A6EE12F}"/>
              </a:ext>
            </a:extLst>
          </p:cNvPr>
          <p:cNvSpPr txBox="1"/>
          <p:nvPr/>
        </p:nvSpPr>
        <p:spPr>
          <a:xfrm>
            <a:off x="13205361" y="23513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AB1C4C-DA32-A4A3-3C64-D6DE4818C1DE}"/>
              </a:ext>
            </a:extLst>
          </p:cNvPr>
          <p:cNvSpPr txBox="1"/>
          <p:nvPr/>
        </p:nvSpPr>
        <p:spPr>
          <a:xfrm>
            <a:off x="599705" y="554770"/>
            <a:ext cx="357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States Ranked by Safety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B7C791-2E87-E698-BA00-B631B6516CD1}"/>
              </a:ext>
            </a:extLst>
          </p:cNvPr>
          <p:cNvSpPr txBox="1"/>
          <p:nvPr/>
        </p:nvSpPr>
        <p:spPr>
          <a:xfrm>
            <a:off x="7780902" y="554770"/>
            <a:ext cx="285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States Ranked by Quality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203FF9-094C-FE86-2F54-21A286CF5D2E}"/>
              </a:ext>
            </a:extLst>
          </p:cNvPr>
          <p:cNvSpPr txBox="1"/>
          <p:nvPr/>
        </p:nvSpPr>
        <p:spPr>
          <a:xfrm>
            <a:off x="943852" y="4467286"/>
            <a:ext cx="102025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Northeast seems to dominate both overall metrics.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Population does not seem to be a major factored when looking at states instead of school district or individual schools.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upper middle of north America does surprising well in Quality even if their safety seems to be lacking.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South seems to be in the middle of both metrics.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725B40D6-3BF6-6832-2154-EAE753585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007" y="1065994"/>
            <a:ext cx="5997993" cy="3277467"/>
          </a:xfrm>
          <a:prstGeom prst="rect">
            <a:avLst/>
          </a:prstGeom>
        </p:spPr>
      </p:pic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1A3442F4-D9A3-A697-216D-00E953F57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7" y="899212"/>
            <a:ext cx="6157145" cy="34644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3A4552-7CF6-58BF-B652-60A24545A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36816"/>
            <a:ext cx="141922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980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2B184-B7DE-3690-52D9-E97D6A01F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53" y="878444"/>
            <a:ext cx="2947482" cy="229602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Which States have the highest amount of high school men’s teams?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5460D60B-D255-AB17-1285-94D5C9146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501" y="758606"/>
            <a:ext cx="9023499" cy="53718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CDAB6F-6DDF-A06C-D001-89A292CA07B8}"/>
              </a:ext>
            </a:extLst>
          </p:cNvPr>
          <p:cNvSpPr txBox="1"/>
          <p:nvPr/>
        </p:nvSpPr>
        <p:spPr>
          <a:xfrm>
            <a:off x="71254" y="3636049"/>
            <a:ext cx="29925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chart shows the top 10 states with the most boys high school lacrosse teams in 2022.</a:t>
            </a:r>
          </a:p>
        </p:txBody>
      </p:sp>
    </p:spTree>
    <p:extLst>
      <p:ext uri="{BB962C8B-B14F-4D97-AF65-F5344CB8AC3E}">
        <p14:creationId xmlns:p14="http://schemas.microsoft.com/office/powerpoint/2010/main" val="2589935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4410439-C41A-8D0E-1857-FD4AECACF998}"/>
              </a:ext>
            </a:extLst>
          </p:cNvPr>
          <p:cNvSpPr txBox="1"/>
          <p:nvPr/>
        </p:nvSpPr>
        <p:spPr>
          <a:xfrm>
            <a:off x="5349834" y="15319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279AAE-00C6-EF81-9C88-61E3D6CA5631}"/>
              </a:ext>
            </a:extLst>
          </p:cNvPr>
          <p:cNvSpPr txBox="1"/>
          <p:nvPr/>
        </p:nvSpPr>
        <p:spPr>
          <a:xfrm>
            <a:off x="3333919" y="8253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F7B45-169E-3D40-A0B0-8FC1DEF60325}"/>
              </a:ext>
            </a:extLst>
          </p:cNvPr>
          <p:cNvSpPr txBox="1"/>
          <p:nvPr/>
        </p:nvSpPr>
        <p:spPr>
          <a:xfrm>
            <a:off x="3091158" y="8901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B4E6B6-3682-2693-E713-B4CBC0255537}"/>
              </a:ext>
            </a:extLst>
          </p:cNvPr>
          <p:cNvSpPr txBox="1"/>
          <p:nvPr/>
        </p:nvSpPr>
        <p:spPr>
          <a:xfrm>
            <a:off x="82023" y="1295055"/>
            <a:ext cx="314723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 we have a break down of the top 3 teams from the top 5 states.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Similar correlation between the states with the most teams and quality of team.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also take a look at the bottom 5 states and their top 3 teams.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bottom 5 states tend to have less lacrosse teams overall.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55768C-704C-E431-2983-C12D4628A402}"/>
              </a:ext>
            </a:extLst>
          </p:cNvPr>
          <p:cNvSpPr txBox="1"/>
          <p:nvPr/>
        </p:nvSpPr>
        <p:spPr>
          <a:xfrm>
            <a:off x="3091158" y="339085"/>
            <a:ext cx="3025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Lacrosse record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F32E25-3323-6BFD-45A3-15539B6A73F8}"/>
              </a:ext>
            </a:extLst>
          </p:cNvPr>
          <p:cNvSpPr txBox="1"/>
          <p:nvPr/>
        </p:nvSpPr>
        <p:spPr>
          <a:xfrm>
            <a:off x="6151077" y="348740"/>
            <a:ext cx="3633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School Ranks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" name="Add-in 4" title="Microsoft Power BI">
                <a:extLst>
                  <a:ext uri="{FF2B5EF4-FFF2-40B4-BE49-F238E27FC236}">
                    <a16:creationId xmlns:a16="http://schemas.microsoft.com/office/drawing/2014/main" id="{48E6B273-D839-65BB-9212-794BAEDA08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6470623"/>
                  </p:ext>
                </p:extLst>
              </p:nvPr>
            </p:nvGraphicFramePr>
            <p:xfrm>
              <a:off x="3125355" y="657705"/>
              <a:ext cx="9066645" cy="5715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5" name="Add-in 4" title="Microsoft Power BI">
                <a:extLst>
                  <a:ext uri="{FF2B5EF4-FFF2-40B4-BE49-F238E27FC236}">
                    <a16:creationId xmlns:a16="http://schemas.microsoft.com/office/drawing/2014/main" id="{48E6B273-D839-65BB-9212-794BAEDA08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25355" y="657705"/>
                <a:ext cx="9066645" cy="571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6574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hart, pie chart&#10;&#10;Description automatically generated">
            <a:extLst>
              <a:ext uri="{FF2B5EF4-FFF2-40B4-BE49-F238E27FC236}">
                <a16:creationId xmlns:a16="http://schemas.microsoft.com/office/drawing/2014/main" id="{D4250A7B-8DA3-0C4A-980C-9A85C3E3A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7505" y="1228437"/>
            <a:ext cx="4567687" cy="43254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B86996-8833-CA9B-F277-FDAED96ABCB5}"/>
              </a:ext>
            </a:extLst>
          </p:cNvPr>
          <p:cNvSpPr txBox="1"/>
          <p:nvPr/>
        </p:nvSpPr>
        <p:spPr>
          <a:xfrm>
            <a:off x="400243" y="2145915"/>
            <a:ext cx="2733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Taking the top 3 lacrosse teams from each state this is the percent of public vs Private school</a:t>
            </a:r>
          </a:p>
        </p:txBody>
      </p:sp>
    </p:spTree>
    <p:extLst>
      <p:ext uri="{BB962C8B-B14F-4D97-AF65-F5344CB8AC3E}">
        <p14:creationId xmlns:p14="http://schemas.microsoft.com/office/powerpoint/2010/main" val="1229243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273CD2-9B3C-7537-9961-3E73BBACA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3401" y="514158"/>
            <a:ext cx="368491" cy="6178065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F943407-3A97-0428-9DF4-060AAE52D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808" y="685585"/>
            <a:ext cx="1504950" cy="6006638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1C0FED28-D36E-3445-F1D9-8330F2638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758" y="685585"/>
            <a:ext cx="1571625" cy="58260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6CB7A7-FAF2-F638-C46C-C6938D369444}"/>
              </a:ext>
            </a:extLst>
          </p:cNvPr>
          <p:cNvSpPr txBox="1"/>
          <p:nvPr/>
        </p:nvSpPr>
        <p:spPr>
          <a:xfrm>
            <a:off x="4791892" y="221220"/>
            <a:ext cx="3906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Private	              Public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1CA3AA-4A01-F843-D5C8-4CDBCBAAD9F9}"/>
              </a:ext>
            </a:extLst>
          </p:cNvPr>
          <p:cNvSpPr txBox="1"/>
          <p:nvPr/>
        </p:nvSpPr>
        <p:spPr>
          <a:xfrm>
            <a:off x="123151" y="1539855"/>
            <a:ext cx="323272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the top 3 lacrosse teams from each state I then averaged their educational ranks.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also divided them by private and public school.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Its important to remember that there are less private schools in each state so their national ranking may appear to be better those compared to Public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651655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webextensions/webextension1.xml><?xml version="1.0" encoding="utf-8"?>
<we:webextension xmlns:we="http://schemas.microsoft.com/office/webextensions/webextension/2010/11" id="{873BE85E-920C-4006-B071-EBD05DC339E3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10050843-0FFA-4ADF-BEE9-88024A7806B8&quot;"/>
    <we:property name="creatorTenantId" value="&quot;101da587-1843-4f52-8b8a-17b069c66d33&quot;"/>
    <we:property name="reportUrl" value="&quot;/groups/me/reports/e3677975-a558-4f7e-967a-5cfcddeb7aeb/ReportSection&quot;"/>
    <we:property name="reportName" value="&quot;Power Bi charts&quot;"/>
    <we:property name="reportState" value="&quot;CONNECTED&quot;"/>
    <we:property name="embedUrl" value="&quot;/reportEmbed?reportId=e3677975-a558-4f7e-967a-5cfcddeb7aeb&amp;config=eyJjbHVzdGVyVXJsIjoiaHR0cHM6Ly9XQUJJLVVTLUVBU1QtQS1QUklNQVJZLXJlZGlyZWN0LmFuYWx5c2lzLndpbmRvd3MubmV0IiwiZW1iZWRGZWF0dXJlcyI6eyJtb2Rlcm5FbWJlZCI6dHJ1ZSwidXNhZ2VNZXRyaWNzVk5leHQiOnRydWV9fQ%3D%3D&amp;disableSensitivityBanner=true&quot;"/>
    <we:property name="pageName" value="&quot;ReportSection&quot;"/>
    <we:property name="pageDisplayName" value="&quot;Top teams avg rank by state&quot;"/>
    <we:property name="datasetId" value="&quot;e2ac3b29-a628-41ad-9ed3-743f343b3604&quot;"/>
    <we:property name="backgroundColor" value="&quot;rgb(255,255,255)&quot;"/>
    <we:property name="bookmark" value="&quot;H4sIAAAAAAAAA+1ZS3PbNhD+KxpcctF0SJDgw7fYiWc600ldO+MeOj4sHpQRUwQLko5Vj/57FiAVx7IVSZHjuqp1Il67+337IqhbInVTlzD7AFNFDsihMVdTsFejkIxJdX8uSXkCsYyDhLGUxSwOqdtl6labqiEHt6QFO1HtuW46KJ1AnPyLhEnAorjgOQs4ZBkNGVPkYkygLE9g4vYUUDZqTGplG1NBqf9RvQhcam2n5mOiburSWHCKzlpolVN2jdtxjAaGv0RoB4hWX6szJdp+9lTVxraL8Zg0/ZM39P6aE+YVHpmqBV2hYDcHILgSGQgKIgGeKJYEbr7QZTts4bP3N7VFlLcLso79Is8jFuZFlEkeyTQUigmKJrSz2u35aOoPOOrlODHnCyh0TI6tmXqBg0eajv/dKTvDA06XaprB5LPFAj7/sXj4niRHwvuq1e3MDaAdwfVkVMLNqNRNi2sfvXXBHH1zpkrkxh8+MmU39QqX1JvOCnWqiruB1zFHd51Yg870ehrvLpwbjCi0KiVxOn63UtnDmVfyTtuFL8JlnG8nE6smsPDU/cUdrWtNPYo8BwMffsNxVw3GBPO5MxUdRg7Y3K31JNH5+Edo/fNSWTWwWkm9gPTrEoDmCYn35gMv1eqjXyNs7n4Xfbpty/FqBlbYNSaX5vORVTiSjh4kdEiPt/IaKoGzy4bsHgkbW7lBYCwDcMQ1upqUQ/W6Kyt9BBDhLTy6BOvCwvBPGPKuiuA583gu0KfPhadkwMVWX3Xx3KdvyusRcjIxdrZ5HG8dPhc+G4skjihlMkpjkYWqYEUoVpfo1/K7vvz+hJB7Lb+v5fe1/O5j+c0pKygUOQ8SnmWFYGESbfiGLBPKBb5dc04hAUZpnPG7N+TniMGeYQQ2OvuaE98gLU3T4OVkbdyNl4BRKmhc4NUhpXmeMxnzIL4DNrhGCwzQ3RJ9jfnepvXW4pUmKDKeypCDirOIsSx/UW44sfoap0dKdj4TLFRX65wSPoAJcSYx1hIVBDnDSyzECXtZMDtearEjyjRPMqrSJE5EzEGiV6P4RaF0sLBEb59UUcG5pCqjcaoyRCkK9bLC9LOuNqsVz10HVvX7te1y2pWtPsUzYOWG/fInXN13jizXqfBdP+AsKtKQKgkQBZmUIv1/NaqH1eK1Uf3rjeohzH1sVA9R7kujephUe9Gowme+DW6RWb6dbR51LwjEXd5sg2HP2vSmruy79qP/HK3s2v+ZN6sGA0HZe84iU2UnHpuEFjycutekVb9upF9WHu0t+U27ZuFln0PZObFvDqHR4s3iM9J8xccBv32LT1zb0nHh9c8fR2e6tqlBqBOo1CMoER1U0tH4XaT+/0LilSCxevi6tsmBwbwvSsTgN/YcAAA=&quot;"/>
    <we:property name="initialStateBookmark" value="&quot;H4sIAAAAAAAAA+1ZS1PjRhD+Ky5d9uJKSaOHJW5AoCq1WSB4ixxSVKpnpmVmkTXKSGLxUv7v6RnJy2Lw2g4sIQSfNK/u/r5+jeQbT6q6KmB2BFP0drw9rS+nYC4HgTf0yn7u+Pj9h93T938e7X44oGldNUqXtbdz4zVgJticqbqFwkqgyT/Ohx4UxQlM7CiHosahV6GpdQmF+oLdZlpqTIvzoYfXVaENWJHjBhq0Yq9oO41Jd/BTSBpBNOoKxyiabvYUK22axXjo1d2TM+numhXmFO7rsgFVkmA7ByA4ihQEA5EATzBOfDufq6Lpt/DZwXVlCM/NgodDt8izMA6yPEwlD+UoEBgLRiY0s8ru+airIxp1cqyYswUUNvQOjZ46gT3Zdcv/atHM6IDVhXXdmzxeLNDzb4uH70myJByUjWpmdgDNAK4mgwKuB4WqG1r76Kzz5+SbMRbEjTu8r4t26hQuqdetEXiK+e3A6ZiTu06MJmc6PbVzF831RuQKC+lZHcdGotmbOSU/K7PwRbCMc3cyMTiBhafuLj7SukZXg9Bx0PPhNhy2ZW+MP59bU8lh3k48t2sdSWw+/Ce0/n6BBntWS6kWkH5ZAlA/IfHOfOAFrj76NcLm9nfepdu2HK9mYIVdQ+9Cf943SCNp6SFC+/TYlVdQCppdNuTxkbCxlRsExjIAS1ytyknRV6/bstJFgCechfsXYGxYaP6JQt5WETqnH84F9vS58JQM2Njqqi6d+/RNed0nTibazDaP463D59xlY55EIWOxDEeRSAPM4zwQq0v0W/ldX35/QMi9ld+38vtWfl9j+c1YnDPIM+4nPE1zEQdJuOENWSaMC7pdc84ggZixKOW3N+TniMGOYQI2GH/NiW+QFrqu6eVkbdwNl4AxJliU06vDiGVZFsuI+9EtsN41SlCAPi7R15jvbFpvLb3S+HnKRzLggFEaxnGavSg3nBh1RdMDlK3LBAPl5TqnBPdgQpRKirUEfT+LE4ggSuKXBbPlhRKPRDnKkpThKIkSEXGQ5NUwelEoLSwq0dsnVZhzLhmmLBphSihFji8rTD+rcrNa8dx1YFW/X9sup23RqFM6A0Zu2C9/wKv7oyPLdiq66/s8DvNRwFAChH4qpRj9vxrV/Wrx1qj+9UZ1H+ZrbFT3Ub6WRnU/qV5Fowqe+W1wi8xy7WzzqHtBIG7zZhsMr6xNb+rKrmsHiR+HUc6z2OeQpiyIY1zdtf8zN6uaAgHNHWd5UzQTh01CAw5O1WlS2K1r6ZbRob3xflW2WTjZZ1C0Vuy7PaiVeLf4jDRf8XHAbd/iE9e2dJw7/fOH0em2qSsQeAIlPoCS0EEpLY3fRer+L/ScEiJW9V/XNjnQm/c3tahVBtEcAAA=&quot;"/>
    <we:property name="isFooterCollapsed" value="true"/>
    <we:property name="isFiltersActionButtonVisible" value="false"/>
    <we:property name="reportEmbeddedTime" value="&quot;2023-01-05T18:02:22.588Z&quot;"/>
    <we:property name="creatorUserId" value="&quot;10032001CB3C42C2&quot;"/>
    <we:property name="creatorSessionId" value="&quot;6f7caabd-4ab1-42d3-ab6b-e3e987c4644d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{C6A73EE0-76A1-4546-9B1E-FAAC8D16097A}tf10001124</Template>
  <TotalTime>16823</TotalTime>
  <Words>799</Words>
  <Application>Microsoft Office PowerPoint</Application>
  <PresentationFormat>Widescreen</PresentationFormat>
  <Paragraphs>88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Corbel</vt:lpstr>
      <vt:lpstr>Wingdings 2</vt:lpstr>
      <vt:lpstr>Frame</vt:lpstr>
      <vt:lpstr>Does high School education quality correlate to better high school lacrosse teams in 2022? </vt:lpstr>
      <vt:lpstr>Data Tools Used</vt:lpstr>
      <vt:lpstr>What is Lacrosse?</vt:lpstr>
      <vt:lpstr>What makes a a school better? Safety and Quality!</vt:lpstr>
      <vt:lpstr>PowerPoint Presentation</vt:lpstr>
      <vt:lpstr>Which States have the highest amount of high school men’s teams?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Sources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Education and Lacrosse</dc:title>
  <dc:creator>tim yost</dc:creator>
  <cp:lastModifiedBy>Tim Yost</cp:lastModifiedBy>
  <cp:revision>79</cp:revision>
  <dcterms:created xsi:type="dcterms:W3CDTF">2022-12-14T01:11:33Z</dcterms:created>
  <dcterms:modified xsi:type="dcterms:W3CDTF">2023-01-05T18:09:01Z</dcterms:modified>
</cp:coreProperties>
</file>